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8" r:id="rId2"/>
    <p:sldId id="256" r:id="rId3"/>
    <p:sldId id="257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0" r:id="rId16"/>
    <p:sldId id="291" r:id="rId17"/>
    <p:sldId id="292" r:id="rId18"/>
    <p:sldId id="293" r:id="rId19"/>
    <p:sldId id="296" r:id="rId20"/>
    <p:sldId id="294" r:id="rId21"/>
    <p:sldId id="295" r:id="rId22"/>
    <p:sldId id="268" r:id="rId23"/>
    <p:sldId id="269" r:id="rId24"/>
    <p:sldId id="281" r:id="rId25"/>
    <p:sldId id="278" r:id="rId26"/>
    <p:sldId id="271" r:id="rId27"/>
    <p:sldId id="272" r:id="rId28"/>
    <p:sldId id="277" r:id="rId29"/>
    <p:sldId id="273" r:id="rId30"/>
    <p:sldId id="297" r:id="rId31"/>
    <p:sldId id="289" r:id="rId32"/>
    <p:sldId id="275" r:id="rId33"/>
    <p:sldId id="276" r:id="rId34"/>
    <p:sldId id="284" r:id="rId35"/>
    <p:sldId id="286" r:id="rId36"/>
    <p:sldId id="288" r:id="rId37"/>
    <p:sldId id="285" r:id="rId38"/>
    <p:sldId id="279" r:id="rId39"/>
    <p:sldId id="283" r:id="rId40"/>
    <p:sldId id="287" r:id="rId41"/>
    <p:sldId id="290" r:id="rId42"/>
    <p:sldId id="282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75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BF7FA-730A-4346-9413-18B2A08D231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F541A-DDCE-47CF-83BE-0DD5BEC0E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009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541A-DDCE-47CF-83BE-0DD5BEC0E22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97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98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82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29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59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00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99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81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97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88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3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7E8CE-5792-4A1A-B26D-E0F3D011CB48}" type="datetimeFigureOut">
              <a:rPr lang="cs-CZ" smtClean="0"/>
              <a:t>03.06.2026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0826A-53C9-478D-A123-DCA41BF362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84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omati.cz/images/1hs150.p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74475-2CCC-36FD-2463-7C232843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5003"/>
            <a:ext cx="10515600" cy="190886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Příhraniční spolupráce hasičů</a:t>
            </a:r>
            <a:br>
              <a:rPr lang="cs-CZ" b="1" dirty="0"/>
            </a:br>
            <a:r>
              <a:rPr lang="cs-CZ" b="1" dirty="0"/>
              <a:t>Odborná příprava v problematice lesních požárů</a:t>
            </a:r>
            <a:br>
              <a:rPr lang="cs-CZ" b="1" dirty="0"/>
            </a:br>
            <a:r>
              <a:rPr lang="cs-CZ" b="1" dirty="0"/>
              <a:t>na požární stanici JSDHO Kytlice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0F3891-76EC-DC05-67DA-EAF22D959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84" y="2804954"/>
            <a:ext cx="7418832" cy="2392680"/>
          </a:xfrm>
        </p:spPr>
      </p:pic>
    </p:spTree>
    <p:extLst>
      <p:ext uri="{BB962C8B-B14F-4D97-AF65-F5344CB8AC3E}">
        <p14:creationId xmlns:p14="http://schemas.microsoft.com/office/powerpoint/2010/main" val="3661864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Situace v oblasti Dolní mlýnská cesta dopoledne 25. 7. 2022 zásobování požární vodou dálkovou dopravou vody pomocí CAS z přírodního zdroje pod obcí Mezní Louka -rybníček „U cikánského smrku“.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1825624"/>
            <a:ext cx="8778240" cy="5032375"/>
          </a:xfrm>
        </p:spPr>
      </p:pic>
    </p:spTree>
    <p:extLst>
      <p:ext uri="{BB962C8B-B14F-4D97-AF65-F5344CB8AC3E}">
        <p14:creationId xmlns:p14="http://schemas.microsoft.com/office/powerpoint/2010/main" val="147281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Situace v noci z 25. 7. 2022 na 26. 7. 2022 a zásobování požární vodou pomocí CAS v době požáru obce Mezná. Vodní zdroje u Cikánského smrku, požární nádrž Vysoká Lípa, vodní tok Jetřichovická Bělá.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" y="1690688"/>
            <a:ext cx="8682446" cy="4897392"/>
          </a:xfrm>
        </p:spPr>
      </p:pic>
    </p:spTree>
    <p:extLst>
      <p:ext uri="{BB962C8B-B14F-4D97-AF65-F5344CB8AC3E}">
        <p14:creationId xmlns:p14="http://schemas.microsoft.com/office/powerpoint/2010/main" val="3195678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2000" b="1" dirty="0"/>
              <a:t>Zásobování požární vodou po požáru obce Mezné dopoledne 26. 7. 2023. Zřízení odběrného místa na řece Kamenice – neomezený zdroj požární vody. Během dne 26. 7. 2022 příjezd prvních velkokapacitních čerpadel, příjezd odřadů a radikální navýšení sil a prostředků. Přeorganizování zásahu, změna členění úseků a sektorů.</a:t>
            </a:r>
            <a:br>
              <a:rPr lang="cs-CZ" sz="2000" b="1" dirty="0"/>
            </a:br>
            <a:r>
              <a:rPr lang="cs-CZ" sz="2000" b="1" dirty="0"/>
              <a:t>Počátek budování velkokapacitní dálkové dopravy vody hadicovým vedením pomocí čerpadel SOMATI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09" y="1825625"/>
            <a:ext cx="8386354" cy="4827724"/>
          </a:xfrm>
        </p:spPr>
      </p:pic>
    </p:spTree>
    <p:extLst>
      <p:ext uri="{BB962C8B-B14F-4D97-AF65-F5344CB8AC3E}">
        <p14:creationId xmlns:p14="http://schemas.microsoft.com/office/powerpoint/2010/main" val="55775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Přeorganizování zásahu, přerozdělení úseků a sektorů. Budování velkokapacitního páteřního dopravního vedení z odběrného místa na řece Kamenici ve Hřensku.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" y="1384369"/>
            <a:ext cx="9657805" cy="52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98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Příjezd prvních velkokapacitních čerpadel do Hřenska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6" y="1811384"/>
            <a:ext cx="6679474" cy="4859382"/>
          </a:xfrm>
        </p:spPr>
      </p:pic>
    </p:spTree>
    <p:extLst>
      <p:ext uri="{BB962C8B-B14F-4D97-AF65-F5344CB8AC3E}">
        <p14:creationId xmlns:p14="http://schemas.microsoft.com/office/powerpoint/2010/main" val="50003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Nasazení mobilní čerpací stanice SIGMA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u="sng" dirty="0"/>
              <a:t>MČS 400 SIGMA</a:t>
            </a:r>
            <a:r>
              <a:rPr lang="cs-CZ" dirty="0"/>
              <a:t> je velkoobjemová mobilní čerpací stanice s maximálním průtokem 400 l/s, která se používá pro odčerpání velkého množství vody ze zatopených oblastí, odčerpání povodňových lagun nebo naopak pro dodávku většího množství hasební vody (vytvoření čerpacího stanoviště). Její výhodou je rychlé nasazení a možnost odčerpání vody jak čisté, zakalené, tak mírně znečištěné.</a:t>
            </a:r>
          </a:p>
          <a:p>
            <a:pPr algn="ctr"/>
            <a:r>
              <a:rPr lang="cs-CZ" dirty="0"/>
              <a:t>Ve Hřensko bulo nutné prohloubit koryto řeky Kamenice z důvodu nedostatečné sací hloubky. MČS byla zapojena do systému zásobování požární vodou </a:t>
            </a:r>
          </a:p>
        </p:txBody>
      </p:sp>
    </p:spTree>
    <p:extLst>
      <p:ext uri="{BB962C8B-B14F-4D97-AF65-F5344CB8AC3E}">
        <p14:creationId xmlns:p14="http://schemas.microsoft.com/office/powerpoint/2010/main" val="186422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Mobilní čerpací stanice HFS HS 150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56" y="1825625"/>
            <a:ext cx="6531088" cy="4351338"/>
          </a:xfrm>
        </p:spPr>
      </p:pic>
    </p:spTree>
    <p:extLst>
      <p:ext uri="{BB962C8B-B14F-4D97-AF65-F5344CB8AC3E}">
        <p14:creationId xmlns:p14="http://schemas.microsoft.com/office/powerpoint/2010/main" val="3694076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Nasazení Čerpací jednotky SOMATI HS 150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Čerpací jednotka </a:t>
            </a:r>
            <a:r>
              <a:rPr lang="cs-CZ" dirty="0" err="1"/>
              <a:t>HydroSub</a:t>
            </a:r>
            <a:r>
              <a:rPr lang="cs-CZ" dirty="0"/>
              <a:t> 150 sestává z lehkého přenosného hydraulicky poháněného ponorného čerpadla vybaveného plovákem, pohonu 145 kW šestiválcového motoru a 60 m hydraulických hadic pro pohon čerpadla. Hydraulický pohon a hadice umožňují přístup čerpadla i k velmi složitě dostupným zdrojům vody. Hydraulické hadice jsou složeny navinuté na hydraulicky poháněném navíjecím bubnu. Zařízení je vybaveno také hydraulicky poháněným navijákem pro možnost zpětného uložení čerpadla.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894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Ovládání - provoz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Ovládací a kontrolní panel je umístěn na boční stěně zařízení. Tento ergonomicky navržený panel využívá technologii IQAN pro snadné ovládání celé jednotky. Všechny důležité provozní stavy jsou měřeny, vyhodnocovány a použity k automatickému řízení provozu zařízení. Displej zobrazuje vypočtený průtok vody čerpadlem. V případě zjištění měřených hodnot mimo limity povolených minim a maxim je vyhlášeno poplachové hlášení vizuálně a zvukově. Pokud obsluha na hlášení nereaguje, zařízení se automaticky uvede do bezpečného režimu, kde je schopno být stále v provozu s vysokou spolehlivostí.</a:t>
            </a:r>
            <a:br>
              <a:rPr lang="cs-CZ" dirty="0"/>
            </a:br>
            <a:r>
              <a:rPr lang="cs-CZ" dirty="0"/>
              <a:t>Systém využívá vnitřní diagnostiky komponent, takže v případě závady na senzoru, použije HS150 pro vadný senzor výchozí hodnoty, a zůstane nadále v činnosti.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65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Ovládací panel</a:t>
            </a:r>
          </a:p>
        </p:txBody>
      </p:sp>
      <p:pic>
        <p:nvPicPr>
          <p:cNvPr id="4" name="Zástupný symbol pro obsah 3" descr="1hs150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91" y="2067449"/>
            <a:ext cx="5144218" cy="38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85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Požár v Národním parku České Švýcarsko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Dne 24. 7. 2022 před 8. hodinou</a:t>
            </a:r>
            <a:r>
              <a:rPr lang="cs-CZ" dirty="0"/>
              <a:t> byl vyhlášen poplach jednotkám požární ochrany z druhého stupně poplachu, které vyjely na požár lesního porostu do obce Hřensko. Požár vypukl v Národním parku České Švýcarsko v lokalitě Malinový důl a jeho rozloha je přibližně 450 x 150 metrů. Do hasebních prací je zapojen také vrtulník Letecké služby PČR s </a:t>
            </a:r>
            <a:r>
              <a:rPr lang="cs-CZ" dirty="0" err="1"/>
              <a:t>bambi</a:t>
            </a:r>
            <a:r>
              <a:rPr lang="cs-CZ" dirty="0"/>
              <a:t> vakem. Hašení je komplikováno skalnatým nepřístupným terénem.</a:t>
            </a:r>
          </a:p>
        </p:txBody>
      </p:sp>
    </p:spTree>
    <p:extLst>
      <p:ext uri="{BB962C8B-B14F-4D97-AF65-F5344CB8AC3E}">
        <p14:creationId xmlns:p14="http://schemas.microsoft.com/office/powerpoint/2010/main" val="255307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Parametry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820235"/>
              </p:ext>
            </p:extLst>
          </p:nvPr>
        </p:nvGraphicFramePr>
        <p:xfrm>
          <a:off x="766354" y="1690689"/>
          <a:ext cx="10587446" cy="4738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93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3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Kapacita: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2.500 l/min při 12,0 bar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3.000 l/min při 11,0 bar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4.500 l/min při 8,0 bar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(s oběžným kolem </a:t>
                      </a:r>
                      <a:r>
                        <a:rPr lang="cs-CZ" sz="1800" dirty="0" err="1">
                          <a:effectLst/>
                        </a:rPr>
                        <a:t>Hi-flow</a:t>
                      </a:r>
                      <a:r>
                        <a:rPr lang="cs-CZ" sz="1800" dirty="0">
                          <a:effectLst/>
                        </a:rPr>
                        <a:t>)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8.000 l/min by  2.1 bar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(s oběžným kolem </a:t>
                      </a:r>
                      <a:r>
                        <a:rPr lang="cs-CZ" sz="1800" dirty="0" err="1">
                          <a:effectLst/>
                        </a:rPr>
                        <a:t>Hi-flow</a:t>
                      </a:r>
                      <a:r>
                        <a:rPr lang="cs-CZ" sz="1800" dirty="0">
                          <a:effectLst/>
                        </a:rPr>
                        <a:t>)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11.000 l/min by  2.5 bar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(s oběžným kolem </a:t>
                      </a:r>
                      <a:r>
                        <a:rPr lang="cs-CZ" sz="1800" dirty="0" err="1">
                          <a:effectLst/>
                        </a:rPr>
                        <a:t>SuperHi-flow</a:t>
                      </a:r>
                      <a:r>
                        <a:rPr lang="cs-CZ" sz="1800" dirty="0">
                          <a:effectLst/>
                        </a:rPr>
                        <a:t>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Rozměry: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4200x1060x1854 mm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Hmotnost: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asi 3.050 kg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Manipulace: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oka pro přepravu vrtulníkem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úchyty pro manipulaci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vysokozdvižným vozíkem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Uložení zařízení: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základní mini-kontejner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Kompatibilita: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HFS </a:t>
                      </a:r>
                      <a:r>
                        <a:rPr lang="cs-CZ" sz="1800" dirty="0" err="1">
                          <a:effectLst/>
                        </a:rPr>
                        <a:t>Combi</a:t>
                      </a:r>
                      <a:r>
                        <a:rPr lang="cs-CZ" sz="1800" dirty="0">
                          <a:effectLst/>
                        </a:rPr>
                        <a:t> a </a:t>
                      </a:r>
                      <a:r>
                        <a:rPr lang="cs-CZ" sz="1800" dirty="0" err="1">
                          <a:effectLst/>
                        </a:rPr>
                        <a:t>DuoContainer</a:t>
                      </a: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Další součásti: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příprava pro GSM síť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49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Čerpadlo HFS 3000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7645069"/>
              </p:ext>
            </p:extLst>
          </p:nvPr>
        </p:nvGraphicFramePr>
        <p:xfrm>
          <a:off x="627017" y="1811383"/>
          <a:ext cx="10726783" cy="4774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5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>
                          <a:effectLst/>
                        </a:rPr>
                        <a:t>Vlastnosti čerpadla HFS 3000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Materiál čerpadla: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Hliník a bronz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Materiál oběžného kola: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Hliník a bronz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Materiál rámu: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Nerezová ocel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Hmotnost: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asi 115 kg 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Připojení výstupu: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6” spojka Storz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>
                          <a:effectLst/>
                        </a:rPr>
                        <a:t>Vlastnosti čerpadla HFS SHFL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186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Jedná se o alternativní čerpadlo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s oběžným kolem,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které nahrazuje standardní HFS-3000.</a:t>
                      </a:r>
                      <a:br>
                        <a:rPr lang="cs-CZ" sz="1800" dirty="0">
                          <a:effectLst/>
                        </a:rPr>
                      </a:br>
                      <a:r>
                        <a:rPr lang="cs-CZ" sz="1800" dirty="0">
                          <a:effectLst/>
                        </a:rPr>
                        <a:t>SHFL slouží pro vyšší průtoky vody.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Kapacita: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11,000 </a:t>
                      </a:r>
                      <a:r>
                        <a:rPr lang="cs-CZ" sz="1800" dirty="0" err="1">
                          <a:effectLst/>
                        </a:rPr>
                        <a:t>ltr</a:t>
                      </a:r>
                      <a:r>
                        <a:rPr lang="cs-CZ" sz="1800" dirty="0">
                          <a:effectLst/>
                        </a:rPr>
                        <a:t>/min. při 2,5 bar.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Hmotnost: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asi 135 kg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Materiál částí: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nerezová ocel AISI-316L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Materiál oběžného kola: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bronz RG 10/8810.2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Rozměry: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580x710x935 mm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95333" y="-70039"/>
            <a:ext cx="12487333" cy="6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493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Stanoviště čerpadla SOMATI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1825625"/>
            <a:ext cx="8535650" cy="4740638"/>
          </a:xfrm>
        </p:spPr>
      </p:pic>
    </p:spTree>
    <p:extLst>
      <p:ext uri="{BB962C8B-B14F-4D97-AF65-F5344CB8AC3E}">
        <p14:creationId xmlns:p14="http://schemas.microsoft.com/office/powerpoint/2010/main" val="751699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Občas bylo nutné řešit problémy.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2170229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25624"/>
            <a:ext cx="5926183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8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SOMATI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6" y="1825624"/>
            <a:ext cx="7689667" cy="4919225"/>
          </a:xfrm>
        </p:spPr>
      </p:pic>
    </p:spTree>
    <p:extLst>
      <p:ext uri="{BB962C8B-B14F-4D97-AF65-F5344CB8AC3E}">
        <p14:creationId xmlns:p14="http://schemas.microsoft.com/office/powerpoint/2010/main" val="2266365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Dřina a zase dřina – hadicové vedení dosahuje 10 km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4783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0" y="1825624"/>
            <a:ext cx="9647619" cy="48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5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Použití mobilních nádrží k plnění </a:t>
            </a:r>
            <a:r>
              <a:rPr lang="cs-CZ" b="1" dirty="0" err="1"/>
              <a:t>bambivaků</a:t>
            </a:r>
            <a:r>
              <a:rPr lang="cs-CZ" b="1" dirty="0"/>
              <a:t>, voda dodávána SOMATI HS 150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71" y="1825625"/>
            <a:ext cx="6518858" cy="4351338"/>
          </a:xfrm>
        </p:spPr>
      </p:pic>
    </p:spTree>
    <p:extLst>
      <p:ext uri="{BB962C8B-B14F-4D97-AF65-F5344CB8AC3E}">
        <p14:creationId xmlns:p14="http://schemas.microsoft.com/office/powerpoint/2010/main" val="3144417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200" b="1" dirty="0"/>
              <a:t>Plnění velkokapacitních cisteren TITAN - CZS 40/12000 – S 3 TATRA T815-7M0RC1.371 8x8.1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33303"/>
            <a:ext cx="7062652" cy="4267200"/>
          </a:xfrm>
        </p:spPr>
      </p:pic>
    </p:spTree>
    <p:extLst>
      <p:ext uri="{BB962C8B-B14F-4D97-AF65-F5344CB8AC3E}">
        <p14:creationId xmlns:p14="http://schemas.microsoft.com/office/powerpoint/2010/main" val="716544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Mobilní nádrže ECCOTARP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81" y="1825625"/>
            <a:ext cx="7229637" cy="4351338"/>
          </a:xfrm>
        </p:spPr>
      </p:pic>
    </p:spTree>
    <p:extLst>
      <p:ext uri="{BB962C8B-B14F-4D97-AF65-F5344CB8AC3E}">
        <p14:creationId xmlns:p14="http://schemas.microsoft.com/office/powerpoint/2010/main" val="4153397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Zážitky z požáru národního parku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277585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5" y="1690688"/>
            <a:ext cx="76287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5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Vyhlášení zvláštního stupně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93669"/>
            <a:ext cx="10515600" cy="4583294"/>
          </a:xfrm>
        </p:spPr>
        <p:txBody>
          <a:bodyPr/>
          <a:lstStyle/>
          <a:p>
            <a:pPr algn="ctr"/>
            <a:r>
              <a:rPr lang="cs-CZ" sz="1800" b="1" dirty="0"/>
              <a:t>11:32</a:t>
            </a:r>
            <a:r>
              <a:rPr lang="cs-CZ" sz="1800" dirty="0"/>
              <a:t> aktualizace: Byl vyhlášen zvláštní stupeň požárního poplachu. Zasahuje 16 jednotek požární ochrany, vrtulník LS PČR a letadlo letecké hasičské služby. Nástupním prostorem je určeno parkoviště na výjezdu ze Hřenska směrem k Mezní Louce. Voda je čerpána z toku Suchá Bělá a dopravována na místo dálkovou dopravou pomocí CAS a ze spodu mezi skalami hadicovým dopravním vedením B75. Současně je prováděno hašení z horní strany Malinového dolu a ze spodu od parkoviště. Padající hořící části ze skal jsou hašeny pomocí lafetových proudnic přímo z parkoviště.  </a:t>
            </a:r>
          </a:p>
          <a:p>
            <a:endParaRPr lang="cs-CZ" dirty="0"/>
          </a:p>
        </p:txBody>
      </p:sp>
      <p:pic>
        <p:nvPicPr>
          <p:cNvPr id="2050" name="Picture 2" descr="Sikorsky UH-60 Black Haw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33" y="3213464"/>
            <a:ext cx="5425441" cy="29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62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Obecné činnosti směřující k záchraně obce Mezná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Uzavření dopravy do oblasti, příprava tras pro zásobování požární vodou (společně s PČR).</a:t>
            </a:r>
          </a:p>
          <a:p>
            <a:pPr algn="just"/>
            <a:r>
              <a:rPr lang="cs-CZ" dirty="0"/>
              <a:t> Evakuace obcí Mezná, Mezní louka, příprava evakuace Vysoké Lípy.</a:t>
            </a:r>
          </a:p>
          <a:p>
            <a:pPr algn="just"/>
            <a:r>
              <a:rPr lang="cs-CZ" dirty="0"/>
              <a:t>Vyžádání dalších </a:t>
            </a:r>
            <a:r>
              <a:rPr lang="cs-CZ" dirty="0" err="1"/>
              <a:t>SaP</a:t>
            </a:r>
            <a:r>
              <a:rPr lang="cs-CZ" dirty="0"/>
              <a:t>, vybavení, dýchací techniky, čerpadel  příprava a zřízení na sobě nezávislých čerpacích stanovišť, zázemí pro zasahující. </a:t>
            </a:r>
          </a:p>
          <a:p>
            <a:pPr algn="just"/>
            <a:r>
              <a:rPr lang="cs-CZ" dirty="0"/>
              <a:t>Kácení stromů a porostu kolem obce, odklízení hořlavého materiálu, preventivní smáčení okolí obce – vytváření nástupního prostoru a </a:t>
            </a:r>
            <a:r>
              <a:rPr lang="cs-CZ" dirty="0" err="1"/>
              <a:t>odstupových</a:t>
            </a:r>
            <a:r>
              <a:rPr lang="cs-CZ" dirty="0"/>
              <a:t> vzdáleností okolního lesa od nemovitostí.</a:t>
            </a:r>
          </a:p>
          <a:p>
            <a:pPr algn="just"/>
            <a:r>
              <a:rPr lang="cs-CZ" dirty="0"/>
              <a:t>Neustálý průzkum a sledování parametrů požáru a počasí (pozemní průzkum + </a:t>
            </a:r>
            <a:r>
              <a:rPr lang="cs-CZ" dirty="0" err="1"/>
              <a:t>dron</a:t>
            </a:r>
            <a:r>
              <a:rPr lang="cs-CZ" dirty="0"/>
              <a:t>).</a:t>
            </a:r>
          </a:p>
          <a:p>
            <a:pPr algn="just"/>
            <a:r>
              <a:rPr lang="cs-CZ" dirty="0"/>
              <a:t>Monitoring stupně ohrožení zasahujících JPO. Zajištění možného ústupu a přeskupení JPO (náhradní týlový prostor).</a:t>
            </a:r>
          </a:p>
        </p:txBody>
      </p:sp>
    </p:spTree>
    <p:extLst>
      <p:ext uri="{BB962C8B-B14F-4D97-AF65-F5344CB8AC3E}">
        <p14:creationId xmlns:p14="http://schemas.microsoft.com/office/powerpoint/2010/main" val="900027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Titan v obci Mezná při zásahu 25. 7. 2022, který byl plněn mobilní požární technikou.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1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Odříznutá cesta z Mezné do Hřenska</a:t>
            </a:r>
          </a:p>
        </p:txBody>
      </p:sp>
      <p:pic>
        <p:nvPicPr>
          <p:cNvPr id="7" name="VID_20220725_2331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4777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Požár obce Mezné po ohňové bouři v době návratu JPO do obce po předchozím ústupu.</a:t>
            </a:r>
          </a:p>
        </p:txBody>
      </p:sp>
      <p:pic>
        <p:nvPicPr>
          <p:cNvPr id="4" name="VID-20220830-WA000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3" y="1825625"/>
            <a:ext cx="7686675" cy="4351338"/>
          </a:xfrm>
        </p:spPr>
      </p:pic>
    </p:spTree>
    <p:extLst>
      <p:ext uri="{BB962C8B-B14F-4D97-AF65-F5344CB8AC3E}">
        <p14:creationId xmlns:p14="http://schemas.microsoft.com/office/powerpoint/2010/main" val="31775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Situace ve Hřensku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1869168"/>
            <a:ext cx="8682445" cy="4618718"/>
          </a:xfrm>
        </p:spPr>
      </p:pic>
    </p:spTree>
    <p:extLst>
      <p:ext uri="{BB962C8B-B14F-4D97-AF65-F5344CB8AC3E}">
        <p14:creationId xmlns:p14="http://schemas.microsoft.com/office/powerpoint/2010/main" val="234746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Požár nad Hřenskem ohrožuje zástavbu v obci je nasazena výšková technika a evakuováno Hřensko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1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Hřensko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623" y="1825625"/>
            <a:ext cx="8952411" cy="45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04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Hořící les mezi Hřenskem a Mezní Loukou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69233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2432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u="sng" dirty="0"/>
              <a:t>GOLEM na nábřeží ve Hřensku</a:t>
            </a:r>
            <a:br>
              <a:rPr lang="cs-CZ" sz="2800" b="1" u="sng" dirty="0"/>
            </a:br>
            <a:r>
              <a:rPr lang="cs-CZ" sz="2800" b="1" dirty="0"/>
              <a:t>Golem je typ speciálního zdravotnického modulu vyrobený firmou KOV Velim pro Zdravotnickou záchrannou službu hlavního města Prahy. 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7" y="1825625"/>
            <a:ext cx="6387285" cy="4351338"/>
          </a:xfrm>
        </p:spPr>
      </p:pic>
    </p:spTree>
    <p:extLst>
      <p:ext uri="{BB962C8B-B14F-4D97-AF65-F5344CB8AC3E}">
        <p14:creationId xmlns:p14="http://schemas.microsoft.com/office/powerpoint/2010/main" val="817495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Popis zdravotnického modulu GOLEM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32709"/>
            <a:ext cx="10515600" cy="4644254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Štábní pracoviště</a:t>
            </a:r>
            <a:endParaRPr lang="cs-CZ" dirty="0"/>
          </a:p>
          <a:p>
            <a:r>
              <a:rPr lang="cs-CZ" dirty="0"/>
              <a:t>Štábní pracoviště slouží primárně jako prostor pro koordinaci práce jednotlivých složek integrovaného záchranného systému na místě zásahu a nachází se uvnitř, pod dispečerským pracovištěm.</a:t>
            </a:r>
          </a:p>
          <a:p>
            <a:r>
              <a:rPr lang="cs-CZ" b="1" dirty="0"/>
              <a:t>Dispečerské pracoviště</a:t>
            </a:r>
          </a:p>
          <a:p>
            <a:r>
              <a:rPr lang="cs-CZ" dirty="0"/>
              <a:t>Dispečerské pracoviště je umístěno ve výsuvné prosklené části na střeše modulu a slouží pro řízení provozu na místě zásahu a třídění zraněných a jejich převozu do zdravotnických zařízení. Obsahuje zařízení pro dvojici operátorek. Zároveň má odtud vedoucí zásahu vizuální přehled o situaci na místě zásahu a díky výpočetní a komunikační technice může sledovat i stav volných míst v okolních nemocnicích a hlášení hasičů či policie.</a:t>
            </a:r>
          </a:p>
          <a:p>
            <a:r>
              <a:rPr lang="cs-CZ" b="1" dirty="0"/>
              <a:t>Třídicí prostor</a:t>
            </a:r>
          </a:p>
          <a:p>
            <a:r>
              <a:rPr lang="cs-CZ" dirty="0"/>
              <a:t>Třídicí prostor se nachází pod výsuvnými bočnicemi návěsu a slouží jako prostor pro třídění obětí neštěstí, prvotní zajištění jejich životních funkcí a ošetření na místě zásahu před přesunem do zdravotnických zařízení. Je vybaveno dvanácti přípojnými místy na rozvody medicinálního kyslíku a potřebnými prostředky pro práci zdravotnického personálu na místě zásahu.</a:t>
            </a:r>
          </a:p>
          <a:p>
            <a:r>
              <a:rPr lang="cs-CZ" b="1" dirty="0"/>
              <a:t>Strojovna</a:t>
            </a:r>
          </a:p>
          <a:p>
            <a:r>
              <a:rPr lang="cs-CZ" dirty="0"/>
              <a:t> Strojovna obsahuje mimo vlastní elektrický agregát také topení, klimatizační jednotku, elektrorozvaděče a především zásobníky potřebných médií. Jde o nádrž na 600 l nafty, dále pak nádrže na 800 l čisté a 1200 l odpadní vody a nádrž na kyslík. Po modulu je rozvedena elektřina o napětí 12, 24, 230 a 400 V.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869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Mapa zasažené oblasti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737" y="1375954"/>
            <a:ext cx="10032274" cy="5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7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Stav po požáru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92694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Dotazy?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b="1" dirty="0"/>
              <a:t>Co víme, odpovíme.</a:t>
            </a:r>
          </a:p>
        </p:txBody>
      </p:sp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2EE2A7F3-B666-3D4F-C8CA-D39E07EE8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6584" y="2804954"/>
            <a:ext cx="7418832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7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Děkuji za pozornost</a:t>
            </a:r>
            <a:r>
              <a:rPr lang="cs-CZ" b="1"/>
              <a:t>, Ing</a:t>
            </a:r>
            <a:r>
              <a:rPr lang="cs-CZ" b="1" dirty="0"/>
              <a:t>. Jan Masojídek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57" y="1825625"/>
            <a:ext cx="9056914" cy="48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7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Rozšíření požáru nad soutěsky – druhý úsek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96478"/>
            <a:ext cx="10515600" cy="1958108"/>
          </a:xfrm>
        </p:spPr>
        <p:txBody>
          <a:bodyPr>
            <a:normAutofit/>
          </a:bodyPr>
          <a:lstStyle/>
          <a:p>
            <a:pPr algn="ctr"/>
            <a:r>
              <a:rPr lang="cs-CZ" sz="1800" b="1" dirty="0"/>
              <a:t>16:10 </a:t>
            </a:r>
            <a:r>
              <a:rPr lang="cs-CZ" sz="1800" dirty="0"/>
              <a:t>aktualizace: Bylo objeveno druhé ohnisko lesního požáru v lokalitě nad Soutěskami ve Hřensku o rozloze přibližně 1 ha. Z důvodu ohrožení turistů a personálu padajícími stromy a požárem pronikajícím do soutěsky je nařízena evakuace soutěsek a jejich uzavření. Na místě zasahuje vrtulník Armády ČR. Požár je držen pod kontrolou nad Dolní mlýnskou cestou, čímž ze zajištěna možnost bezproblémového zásahu v oblasti Malinova dolu a nad hotelem Klepáč. </a:t>
            </a:r>
          </a:p>
        </p:txBody>
      </p:sp>
      <p:pic>
        <p:nvPicPr>
          <p:cNvPr id="3074" name="Picture 2" descr="https://www.hzscr.cz/SCRIPT/ViewImage.aspx?physid=1241373&amp;docname=publicpreview%20(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29" y="2752628"/>
            <a:ext cx="5745606" cy="38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2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6281" y="38254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000" b="1" dirty="0"/>
              <a:t>Požár se daří držet pod kontrolou v trojúhelníku vymezeném Edmundovou a Divokou soutěskou řeky Kamenice – Dolní mlýnskou cestou – nezalesněnou plochou mezi vrchem Kobylka. Požár po svém vzniku přechází vlivem velkého množství suchého dřeva a podloží do všech forem šíření. Dochází k přeletu částí hořících stromů na veliké vzdálenosti, požár si vytváří vlastní klima. Hašení komplikuje nepřístupný terén a nařezané stromy, které samovolně padají. Pásmo přípravy požáru neustále ohrožuje zasahující hasiče. Lokalita je značně zakouřena. 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99" y="1825625"/>
            <a:ext cx="7182401" cy="4351338"/>
          </a:xfrm>
        </p:spPr>
      </p:pic>
    </p:spTree>
    <p:extLst>
      <p:ext uri="{BB962C8B-B14F-4D97-AF65-F5344CB8AC3E}">
        <p14:creationId xmlns:p14="http://schemas.microsoft.com/office/powerpoint/2010/main" val="180107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0783" y="434793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cs-CZ" sz="2000" b="1" dirty="0"/>
              <a:t>Požár se během odpoledne z oblasti Malinova dolu šíří směrem na Hřensko a směrem na </a:t>
            </a:r>
            <a:r>
              <a:rPr lang="cs-CZ" sz="2000" b="1" dirty="0" err="1"/>
              <a:t>Pravčickou</a:t>
            </a:r>
            <a:r>
              <a:rPr lang="cs-CZ" sz="2000" b="1" dirty="0"/>
              <a:t> bránu. Požár začíná ohrožovat obec Hřensko nad Hotelem Klepáč a Praha. Hoří v nepřístupném terénu. V noci je zajištěna obrana obce Janov za soutěskou, kam se požár přes noc nerozšířil. Do nočních hodin je prováděno hašení a lokalizace požáru v oblasti Dolní mlýnské cesty, kde se daří požár držet pod kontrolou a tak stále chránit nástupní prostor a čerpací stanoviště nad obcí Hřensko.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536" y="2042779"/>
            <a:ext cx="6732457" cy="440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Odebírání vody k hašení z přírodního toku Suchá Bělá na parkovišti nad hotelem Klepáč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1750"/>
            <a:ext cx="3263503" cy="473746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03" y="1851751"/>
            <a:ext cx="7644731" cy="47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8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Vedení zásahu – počáteční zásobování požární vodou z toku Suchá Bělá. 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035" y="1926971"/>
            <a:ext cx="8767354" cy="457869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Ovál 4"/>
          <p:cNvSpPr/>
          <p:nvPr/>
        </p:nvSpPr>
        <p:spPr>
          <a:xfrm rot="20700598">
            <a:off x="4381341" y="3318040"/>
            <a:ext cx="1214787" cy="27654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 rot="20661695">
            <a:off x="3936111" y="2379778"/>
            <a:ext cx="1972193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5538651" y="2836978"/>
            <a:ext cx="1558835" cy="4809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6426926" y="1926972"/>
            <a:ext cx="670560" cy="9100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5050971" y="1926972"/>
            <a:ext cx="13759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4781006" y="2002971"/>
            <a:ext cx="52251" cy="261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050971" y="2019352"/>
            <a:ext cx="357052" cy="2187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4206240" y="2002971"/>
            <a:ext cx="142887" cy="470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 flipV="1">
            <a:off x="5764895" y="2910730"/>
            <a:ext cx="331105" cy="1667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4988734" y="3347148"/>
            <a:ext cx="62237" cy="15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V="1">
            <a:off x="4349127" y="3347148"/>
            <a:ext cx="17118" cy="275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/>
          <p:cNvSpPr/>
          <p:nvPr/>
        </p:nvSpPr>
        <p:spPr>
          <a:xfrm rot="20524800">
            <a:off x="6302757" y="2874759"/>
            <a:ext cx="490307" cy="2075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CAS</a:t>
            </a:r>
          </a:p>
        </p:txBody>
      </p:sp>
      <p:sp>
        <p:nvSpPr>
          <p:cNvPr id="30" name="Rovnoramenný trojúhelník 29"/>
          <p:cNvSpPr/>
          <p:nvPr/>
        </p:nvSpPr>
        <p:spPr>
          <a:xfrm rot="4131428">
            <a:off x="6786515" y="2713418"/>
            <a:ext cx="288025" cy="293989"/>
          </a:xfrm>
          <a:prstGeom prst="triangle">
            <a:avLst>
              <a:gd name="adj" fmla="val 40831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 rot="20860669">
            <a:off x="6592688" y="3926247"/>
            <a:ext cx="171440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275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1642</Words>
  <Application>Microsoft Office PowerPoint</Application>
  <PresentationFormat>Širokoúhlá obrazovka</PresentationFormat>
  <Paragraphs>106</Paragraphs>
  <Slides>42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Motiv Office</vt:lpstr>
      <vt:lpstr>Příhraniční spolupráce hasičů Odborná příprava v problematice lesních požárů na požární stanici JSDHO Kytlice</vt:lpstr>
      <vt:lpstr>Požár v Národním parku České Švýcarsko</vt:lpstr>
      <vt:lpstr>Vyhlášení zvláštního stupně</vt:lpstr>
      <vt:lpstr>Mapa zasažené oblasti</vt:lpstr>
      <vt:lpstr>Rozšíření požáru nad soutěsky – druhý úsek</vt:lpstr>
      <vt:lpstr>Požár se daří držet pod kontrolou v trojúhelníku vymezeném Edmundovou a Divokou soutěskou řeky Kamenice – Dolní mlýnskou cestou – nezalesněnou plochou mezi vrchem Kobylka. Požár po svém vzniku přechází vlivem velkého množství suchého dřeva a podloží do všech forem šíření. Dochází k přeletu částí hořících stromů na veliké vzdálenosti, požár si vytváří vlastní klima. Hašení komplikuje nepřístupný terén a nařezané stromy, které samovolně padají. Pásmo přípravy požáru neustále ohrožuje zasahující hasiče. Lokalita je značně zakouřena.  </vt:lpstr>
      <vt:lpstr>Požár se během odpoledne z oblasti Malinova dolu šíří směrem na Hřensko a směrem na Pravčickou bránu. Požár začíná ohrožovat obec Hřensko nad Hotelem Klepáč a Praha. Hoří v nepřístupném terénu. V noci je zajištěna obrana obce Janov za soutěskou, kam se požár přes noc nerozšířil. Do nočních hodin je prováděno hašení a lokalizace požáru v oblasti Dolní mlýnské cesty, kde se daří požár držet pod kontrolou a tak stále chránit nástupní prostor a čerpací stanoviště nad obcí Hřensko. </vt:lpstr>
      <vt:lpstr>Odebírání vody k hašení z přírodního toku Suchá Bělá na parkovišti nad hotelem Klepáč</vt:lpstr>
      <vt:lpstr>Vedení zásahu – počáteční zásobování požární vodou z toku Suchá Bělá.  </vt:lpstr>
      <vt:lpstr>Situace v oblasti Dolní mlýnská cesta dopoledne 25. 7. 2022 zásobování požární vodou dálkovou dopravou vody pomocí CAS z přírodního zdroje pod obcí Mezní Louka -rybníček „U cikánského smrku“.</vt:lpstr>
      <vt:lpstr>Situace v noci z 25. 7. 2022 na 26. 7. 2022 a zásobování požární vodou pomocí CAS v době požáru obce Mezná. Vodní zdroje u Cikánského smrku, požární nádrž Vysoká Lípa, vodní tok Jetřichovická Bělá. </vt:lpstr>
      <vt:lpstr>Zásobování požární vodou po požáru obce Mezné dopoledne 26. 7. 2023. Zřízení odběrného místa na řece Kamenice – neomezený zdroj požární vody. Během dne 26. 7. 2022 příjezd prvních velkokapacitních čerpadel, příjezd odřadů a radikální navýšení sil a prostředků. Přeorganizování zásahu, změna členění úseků a sektorů. Počátek budování velkokapacitní dálkové dopravy vody hadicovým vedením pomocí čerpadel SOMATI </vt:lpstr>
      <vt:lpstr>Přeorganizování zásahu, přerozdělení úseků a sektorů. Budování velkokapacitního páteřního dopravního vedení z odběrného místa na řece Kamenici ve Hřensku. </vt:lpstr>
      <vt:lpstr>Příjezd prvních velkokapacitních čerpadel do Hřenska</vt:lpstr>
      <vt:lpstr>Nasazení mobilní čerpací stanice SIGMA </vt:lpstr>
      <vt:lpstr>Mobilní čerpací stanice HFS HS 150 </vt:lpstr>
      <vt:lpstr>Nasazení Čerpací jednotky SOMATI HS 150</vt:lpstr>
      <vt:lpstr>Ovládání - provoz</vt:lpstr>
      <vt:lpstr>Ovládací panel</vt:lpstr>
      <vt:lpstr>Parametry</vt:lpstr>
      <vt:lpstr>Čerpadlo HFS 3000</vt:lpstr>
      <vt:lpstr>Stanoviště čerpadla SOMATI</vt:lpstr>
      <vt:lpstr>Občas bylo nutné řešit problémy.</vt:lpstr>
      <vt:lpstr>SOMATI</vt:lpstr>
      <vt:lpstr>Dřina a zase dřina – hadicové vedení dosahuje 10 km</vt:lpstr>
      <vt:lpstr>Použití mobilních nádrží k plnění bambivaků, voda dodávána SOMATI HS 150</vt:lpstr>
      <vt:lpstr>Plnění velkokapacitních cisteren TITAN - CZS 40/12000 – S 3 TATRA T815-7M0RC1.371 8x8.1 </vt:lpstr>
      <vt:lpstr>Mobilní nádrže ECCOTARP</vt:lpstr>
      <vt:lpstr>Zážitky z požáru národního parku</vt:lpstr>
      <vt:lpstr>Obecné činnosti směřující k záchraně obce Mezná</vt:lpstr>
      <vt:lpstr>Titan v obci Mezná při zásahu 25. 7. 2022, který byl plněn mobilní požární technikou.</vt:lpstr>
      <vt:lpstr>Odříznutá cesta z Mezné do Hřenska</vt:lpstr>
      <vt:lpstr>Požár obce Mezné po ohňové bouři v době návratu JPO do obce po předchozím ústupu.</vt:lpstr>
      <vt:lpstr>Situace ve Hřensku</vt:lpstr>
      <vt:lpstr>Požár nad Hřenskem ohrožuje zástavbu v obci je nasazena výšková technika a evakuováno Hřensko</vt:lpstr>
      <vt:lpstr>Hřensko</vt:lpstr>
      <vt:lpstr>Hořící les mezi Hřenskem a Mezní Loukou</vt:lpstr>
      <vt:lpstr>GOLEM na nábřeží ve Hřensku Golem je typ speciálního zdravotnického modulu vyrobený firmou KOV Velim pro Zdravotnickou záchrannou službu hlavního města Prahy. </vt:lpstr>
      <vt:lpstr>Popis zdravotnického modulu GOLEM</vt:lpstr>
      <vt:lpstr>Stav po požáru</vt:lpstr>
      <vt:lpstr>Dotazy?</vt:lpstr>
      <vt:lpstr>Děkuji za pozornost, Ing. Jan Masojídek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Požár v Národním parku České Švýcarsko</dc:title>
  <dc:creator>Jan Masojídek</dc:creator>
  <cp:lastModifiedBy>Jaroslava Antonová</cp:lastModifiedBy>
  <cp:revision>50</cp:revision>
  <dcterms:created xsi:type="dcterms:W3CDTF">2023-03-17T08:15:38Z</dcterms:created>
  <dcterms:modified xsi:type="dcterms:W3CDTF">2026-06-03T13:53:46Z</dcterms:modified>
</cp:coreProperties>
</file>